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8" r:id="rId4"/>
    <p:sldId id="257" r:id="rId5"/>
    <p:sldId id="270" r:id="rId6"/>
    <p:sldId id="259" r:id="rId7"/>
    <p:sldId id="268" r:id="rId8"/>
    <p:sldId id="277" r:id="rId9"/>
    <p:sldId id="271" r:id="rId10"/>
    <p:sldId id="260" r:id="rId11"/>
    <p:sldId id="272" r:id="rId12"/>
    <p:sldId id="261" r:id="rId13"/>
    <p:sldId id="273" r:id="rId14"/>
    <p:sldId id="278" r:id="rId15"/>
    <p:sldId id="262" r:id="rId16"/>
    <p:sldId id="279" r:id="rId17"/>
    <p:sldId id="274" r:id="rId18"/>
    <p:sldId id="263" r:id="rId19"/>
    <p:sldId id="264" r:id="rId20"/>
    <p:sldId id="275" r:id="rId21"/>
    <p:sldId id="265" r:id="rId22"/>
    <p:sldId id="266" r:id="rId23"/>
    <p:sldId id="27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48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0015CB-2C43-4688-A80D-8CF7F806FF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95742-8AE2-4AC5-8BD9-49E3B209A87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07</a:t>
            </a:r>
            <a:br>
              <a:rPr lang="en-US" dirty="0" smtClean="0"/>
            </a:br>
            <a:r>
              <a:rPr lang="en-US" dirty="0" smtClean="0"/>
              <a:t>Arrays </a:t>
            </a:r>
            <a:br>
              <a:rPr lang="en-US" dirty="0" smtClean="0"/>
            </a:br>
            <a:r>
              <a:rPr lang="en-US" dirty="0" smtClean="0"/>
              <a:t>(not </a:t>
            </a:r>
            <a:r>
              <a:rPr lang="en-US" dirty="0" err="1" smtClean="0"/>
              <a:t>ArrayLists</a:t>
            </a:r>
            <a:r>
              <a:rPr lang="en-US" dirty="0" smtClean="0"/>
              <a:t> for now)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399"/>
            <a:ext cx="47434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375" y="1219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[ ][ ]  a = new double[3][4];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19912"/>
          </a:xfrm>
        </p:spPr>
        <p:txBody>
          <a:bodyPr/>
          <a:lstStyle/>
          <a:p>
            <a:pPr algn="ctr"/>
            <a:r>
              <a:rPr lang="en-US" dirty="0" smtClean="0"/>
              <a:t>2D Arrays (tables)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05708"/>
            <a:ext cx="4014254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Arrays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080634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pPr algn="ctr"/>
            <a:r>
              <a:rPr lang="en-US" dirty="0" smtClean="0"/>
              <a:t>3D Arrays – Arrays of Tables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27146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1676400"/>
            <a:ext cx="724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[ ][ ][ ]  </a:t>
            </a:r>
            <a:r>
              <a:rPr lang="en-US" dirty="0" err="1" smtClean="0"/>
              <a:t>yearExpenses</a:t>
            </a:r>
            <a:r>
              <a:rPr lang="en-US" dirty="0" smtClean="0"/>
              <a:t> = new double[month][</a:t>
            </a:r>
            <a:r>
              <a:rPr lang="en-US" dirty="0" smtClean="0"/>
              <a:t>day</a:t>
            </a:r>
            <a:r>
              <a:rPr lang="en-US" dirty="0" smtClean="0"/>
              <a:t>][</a:t>
            </a:r>
            <a:r>
              <a:rPr lang="en-US" dirty="0" err="1" smtClean="0"/>
              <a:t>expenseType</a:t>
            </a:r>
            <a:r>
              <a:rPr lang="en-US" dirty="0" smtClean="0"/>
              <a:t>];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544" y="3429000"/>
            <a:ext cx="1478656" cy="338554"/>
            <a:chOff x="502544" y="3429000"/>
            <a:chExt cx="1478656" cy="338554"/>
          </a:xfrm>
        </p:grpSpPr>
        <p:sp>
          <p:nvSpPr>
            <p:cNvPr id="6" name="Rectangle 5"/>
            <p:cNvSpPr/>
            <p:nvPr/>
          </p:nvSpPr>
          <p:spPr>
            <a:xfrm>
              <a:off x="502544" y="3429000"/>
              <a:ext cx="8595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January</a:t>
              </a:r>
              <a:endParaRPr lang="en-US" sz="16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3124200"/>
            <a:ext cx="1478656" cy="338554"/>
            <a:chOff x="502544" y="3429000"/>
            <a:chExt cx="1478656" cy="338554"/>
          </a:xfrm>
        </p:grpSpPr>
        <p:sp>
          <p:nvSpPr>
            <p:cNvPr id="10" name="Rectangle 9"/>
            <p:cNvSpPr/>
            <p:nvPr/>
          </p:nvSpPr>
          <p:spPr>
            <a:xfrm>
              <a:off x="502544" y="3429000"/>
              <a:ext cx="9741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February</a:t>
              </a:r>
              <a:endParaRPr lang="en-US" sz="16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7369" y="2809875"/>
            <a:ext cx="1478656" cy="338554"/>
            <a:chOff x="502544" y="3429000"/>
            <a:chExt cx="1478656" cy="338554"/>
          </a:xfrm>
        </p:grpSpPr>
        <p:sp>
          <p:nvSpPr>
            <p:cNvPr id="13" name="Rectangle 12"/>
            <p:cNvSpPr/>
            <p:nvPr/>
          </p:nvSpPr>
          <p:spPr>
            <a:xfrm>
              <a:off x="502544" y="3429000"/>
              <a:ext cx="755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March</a:t>
              </a:r>
              <a:endParaRPr lang="en-US" sz="16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43025" y="2505075"/>
            <a:ext cx="1478656" cy="338554"/>
            <a:chOff x="502544" y="3429000"/>
            <a:chExt cx="1478656" cy="338554"/>
          </a:xfrm>
        </p:grpSpPr>
        <p:sp>
          <p:nvSpPr>
            <p:cNvPr id="16" name="Rectangle 15"/>
            <p:cNvSpPr/>
            <p:nvPr/>
          </p:nvSpPr>
          <p:spPr>
            <a:xfrm>
              <a:off x="502544" y="3429000"/>
              <a:ext cx="6299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April</a:t>
              </a:r>
              <a:endParaRPr lang="en-US" sz="16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7762" y="4523288"/>
            <a:ext cx="1143913" cy="338554"/>
            <a:chOff x="837287" y="3437438"/>
            <a:chExt cx="1143913" cy="338554"/>
          </a:xfrm>
        </p:grpSpPr>
        <p:sp>
          <p:nvSpPr>
            <p:cNvPr id="19" name="Rectangle 18"/>
            <p:cNvSpPr/>
            <p:nvPr/>
          </p:nvSpPr>
          <p:spPr>
            <a:xfrm>
              <a:off x="837287" y="3437438"/>
              <a:ext cx="5343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15th</a:t>
              </a:r>
              <a:endParaRPr lang="en-US" sz="1600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1070" y="4342313"/>
            <a:ext cx="1140130" cy="338554"/>
            <a:chOff x="841070" y="3437438"/>
            <a:chExt cx="1140130" cy="338554"/>
          </a:xfrm>
        </p:grpSpPr>
        <p:sp>
          <p:nvSpPr>
            <p:cNvPr id="22" name="Rectangle 21"/>
            <p:cNvSpPr/>
            <p:nvPr/>
          </p:nvSpPr>
          <p:spPr>
            <a:xfrm>
              <a:off x="841070" y="343743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14th</a:t>
              </a:r>
              <a:endParaRPr lang="en-US" sz="1600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1070" y="4164598"/>
            <a:ext cx="1140130" cy="338554"/>
            <a:chOff x="841070" y="3450223"/>
            <a:chExt cx="1140130" cy="338554"/>
          </a:xfrm>
        </p:grpSpPr>
        <p:sp>
          <p:nvSpPr>
            <p:cNvPr id="25" name="Rectangle 24"/>
            <p:cNvSpPr/>
            <p:nvPr/>
          </p:nvSpPr>
          <p:spPr>
            <a:xfrm>
              <a:off x="841070" y="3450223"/>
              <a:ext cx="5305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13th</a:t>
              </a:r>
              <a:endParaRPr lang="en-US" sz="16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447800" y="3598277"/>
              <a:ext cx="533400" cy="593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8281" y="5169485"/>
            <a:ext cx="510076" cy="654637"/>
            <a:chOff x="837287" y="3197555"/>
            <a:chExt cx="510076" cy="654637"/>
          </a:xfrm>
        </p:grpSpPr>
        <p:sp>
          <p:nvSpPr>
            <p:cNvPr id="28" name="Rectangle 27"/>
            <p:cNvSpPr/>
            <p:nvPr/>
          </p:nvSpPr>
          <p:spPr>
            <a:xfrm>
              <a:off x="837287" y="3513638"/>
              <a:ext cx="510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Gas</a:t>
              </a:r>
              <a:endParaRPr lang="en-US" sz="1600" dirty="0"/>
            </a:p>
          </p:txBody>
        </p:sp>
        <p:sp>
          <p:nvSpPr>
            <p:cNvPr id="29" name="Right Arrow 28"/>
            <p:cNvSpPr/>
            <p:nvPr/>
          </p:nvSpPr>
          <p:spPr>
            <a:xfrm rot="16200000">
              <a:off x="938807" y="3308679"/>
              <a:ext cx="287924" cy="656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71800" y="5504618"/>
            <a:ext cx="506870" cy="654637"/>
            <a:chOff x="837287" y="3197555"/>
            <a:chExt cx="506870" cy="654637"/>
          </a:xfrm>
        </p:grpSpPr>
        <p:sp>
          <p:nvSpPr>
            <p:cNvPr id="31" name="Rectangle 30"/>
            <p:cNvSpPr/>
            <p:nvPr/>
          </p:nvSpPr>
          <p:spPr>
            <a:xfrm>
              <a:off x="837287" y="3513638"/>
              <a:ext cx="5068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Bus</a:t>
              </a:r>
              <a:endParaRPr lang="en-US" sz="1600" dirty="0"/>
            </a:p>
          </p:txBody>
        </p:sp>
        <p:sp>
          <p:nvSpPr>
            <p:cNvPr id="32" name="Right Arrow 31"/>
            <p:cNvSpPr/>
            <p:nvPr/>
          </p:nvSpPr>
          <p:spPr>
            <a:xfrm rot="16200000">
              <a:off x="938807" y="3308679"/>
              <a:ext cx="287924" cy="656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26845" y="5313447"/>
            <a:ext cx="626518" cy="654637"/>
            <a:chOff x="837287" y="3197555"/>
            <a:chExt cx="626518" cy="654637"/>
          </a:xfrm>
        </p:grpSpPr>
        <p:sp>
          <p:nvSpPr>
            <p:cNvPr id="34" name="Rectangle 33"/>
            <p:cNvSpPr/>
            <p:nvPr/>
          </p:nvSpPr>
          <p:spPr>
            <a:xfrm>
              <a:off x="837287" y="3513638"/>
              <a:ext cx="6265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Food</a:t>
              </a:r>
              <a:endParaRPr lang="en-US" sz="1600" dirty="0"/>
            </a:p>
          </p:txBody>
        </p:sp>
        <p:sp>
          <p:nvSpPr>
            <p:cNvPr id="35" name="Right Arrow 34"/>
            <p:cNvSpPr/>
            <p:nvPr/>
          </p:nvSpPr>
          <p:spPr>
            <a:xfrm rot="16200000">
              <a:off x="938807" y="3308679"/>
              <a:ext cx="287924" cy="656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96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4D Arrays and beyond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year expense data for IRS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975" y="1122402"/>
            <a:ext cx="769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[ ][ ][ ][ ]  </a:t>
            </a:r>
            <a:r>
              <a:rPr lang="en-US" dirty="0" err="1" smtClean="0"/>
              <a:t>fiveYearsExpenses</a:t>
            </a:r>
            <a:r>
              <a:rPr lang="en-US" dirty="0" smtClean="0"/>
              <a:t> = new double[year][month][day][item];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66799" y="1776409"/>
            <a:ext cx="4618625" cy="3186115"/>
            <a:chOff x="1066799" y="1776409"/>
            <a:chExt cx="4618625" cy="318611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1828799"/>
              <a:ext cx="2714625" cy="3133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464215" y="1776409"/>
              <a:ext cx="1221209" cy="338554"/>
              <a:chOff x="-58291" y="3429000"/>
              <a:chExt cx="1221209" cy="33855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544" y="3429000"/>
                <a:ext cx="6603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20013</a:t>
                </a:r>
                <a:endParaRPr lang="en-US" sz="1600" dirty="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0800000">
                <a:off x="-58291" y="3581812"/>
                <a:ext cx="533400" cy="5932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828799" y="2228848"/>
            <a:ext cx="4564200" cy="3133725"/>
            <a:chOff x="1828799" y="2228848"/>
            <a:chExt cx="4564200" cy="31337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2228848"/>
              <a:ext cx="2714625" cy="3133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5153773" y="2228848"/>
              <a:ext cx="1239226" cy="338554"/>
              <a:chOff x="-58291" y="3429000"/>
              <a:chExt cx="1239226" cy="3385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02544" y="3429000"/>
                <a:ext cx="6783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20014</a:t>
                </a:r>
                <a:endParaRPr lang="en-US" sz="1600" dirty="0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0800000">
                <a:off x="-58291" y="3581812"/>
                <a:ext cx="533400" cy="5932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67000" y="2666998"/>
            <a:ext cx="4402356" cy="3133725"/>
            <a:chOff x="2667000" y="2666998"/>
            <a:chExt cx="4402356" cy="31337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666998"/>
              <a:ext cx="2714625" cy="3133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5844365" y="2666998"/>
              <a:ext cx="1224991" cy="338554"/>
              <a:chOff x="-58291" y="3429000"/>
              <a:chExt cx="1224991" cy="33855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02544" y="3429000"/>
                <a:ext cx="6641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20015</a:t>
                </a:r>
                <a:endParaRPr lang="en-US" sz="1600" dirty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10800000">
                <a:off x="-58291" y="3581812"/>
                <a:ext cx="533400" cy="5932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448049" y="3076156"/>
            <a:ext cx="4294858" cy="3181768"/>
            <a:chOff x="3448049" y="3076156"/>
            <a:chExt cx="4294858" cy="31817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49" y="3124199"/>
              <a:ext cx="2714625" cy="3133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6502078" y="3076156"/>
              <a:ext cx="1240829" cy="338554"/>
              <a:chOff x="-58291" y="3429000"/>
              <a:chExt cx="1240829" cy="33855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2544" y="3429000"/>
                <a:ext cx="6799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20016</a:t>
                </a:r>
                <a:endParaRPr lang="en-US" sz="1600" dirty="0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-58291" y="3581812"/>
                <a:ext cx="533400" cy="5932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407066" y="3443285"/>
            <a:ext cx="4221637" cy="3195640"/>
            <a:chOff x="4407066" y="3443285"/>
            <a:chExt cx="4221637" cy="31956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66" y="3505200"/>
              <a:ext cx="2714625" cy="3133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7402108" y="3443285"/>
              <a:ext cx="1226595" cy="338554"/>
              <a:chOff x="-58291" y="3429000"/>
              <a:chExt cx="1226595" cy="3385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02544" y="3429000"/>
                <a:ext cx="6657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20017</a:t>
                </a:r>
                <a:endParaRPr lang="en-US" sz="1600" dirty="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0800000">
                <a:off x="-58291" y="3581812"/>
                <a:ext cx="533400" cy="5932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pPr algn="ctr"/>
            <a:r>
              <a:rPr lang="en-US" dirty="0" smtClean="0"/>
              <a:t>4D Arrays and beyond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39087"/>
            <a:ext cx="2362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590800"/>
            <a:ext cx="2400300" cy="26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861066"/>
            <a:ext cx="763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[ ][ ][ ][ ]  game = new double[</a:t>
            </a:r>
            <a:r>
              <a:rPr lang="en-US" dirty="0" err="1" smtClean="0"/>
              <a:t>gameLevel</a:t>
            </a:r>
            <a:r>
              <a:rPr lang="en-US" dirty="0" smtClean="0"/>
              <a:t>][</a:t>
            </a:r>
            <a:r>
              <a:rPr lang="en-US" dirty="0" err="1" smtClean="0"/>
              <a:t>gameNumber</a:t>
            </a:r>
            <a:r>
              <a:rPr lang="en-US" dirty="0" smtClean="0"/>
              <a:t>][row][col];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400300" cy="26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67102" y="5377934"/>
            <a:ext cx="179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Beginner's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70905" y="5372986"/>
            <a:ext cx="219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Intermediate's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37612" y="5372986"/>
            <a:ext cx="155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Expert's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n2men.org/wp-content/uploads/2011/08/thinking-asian-gu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76574"/>
            <a:ext cx="1333500" cy="2000251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381000" y="2238374"/>
            <a:ext cx="3124200" cy="1371600"/>
          </a:xfrm>
          <a:prstGeom prst="cloudCallout">
            <a:avLst>
              <a:gd name="adj1" fmla="val 71942"/>
              <a:gd name="adj2" fmla="val 3658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How do I work with a portion of that data?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562600" y="2238374"/>
            <a:ext cx="3124200" cy="1295400"/>
          </a:xfrm>
          <a:prstGeom prst="cloudCallout">
            <a:avLst>
              <a:gd name="adj1" fmla="val -70225"/>
              <a:gd name="adj2" fmla="val 3743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say: only the data from January  2016?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Slicing </a:t>
            </a:r>
            <a:r>
              <a:rPr lang="en-US" dirty="0" smtClean="0"/>
              <a:t>(N)D </a:t>
            </a:r>
            <a:r>
              <a:rPr lang="en-US" dirty="0"/>
              <a:t>arrays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(N-1)D </a:t>
            </a:r>
            <a:r>
              <a:rPr lang="en-US" dirty="0"/>
              <a:t>arrays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Slicing ND arrays into (N-1)D 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024558"/>
            <a:ext cx="833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[ ][ ][ ]  year2016Expenses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fiveYearExpenses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[3];                // a 3D array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481758"/>
            <a:ext cx="837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[ ][ ]  july2016Expenses= year2016Expenses[6];                   //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2D array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943600"/>
            <a:ext cx="825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[ ] expensesOnThe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5ThDay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july2016Expenses[4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];              // a 1D array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857750" cy="317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572000"/>
            <a:ext cx="831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[ ][ ][ ][ ]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fiveYearExpenses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new double[5][12][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][4];         // a 4D array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400800"/>
            <a:ext cx="821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gasExpenseOnThe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5ThDay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expensesOnThe5ThDay[0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];    // a number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279"/>
            <a:ext cx="2362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3458" y="3948589"/>
            <a:ext cx="763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[ ][ ][ ][ ]  game = new double[</a:t>
            </a:r>
            <a:r>
              <a:rPr lang="en-US" dirty="0" err="1" smtClean="0"/>
              <a:t>gameLevel</a:t>
            </a:r>
            <a:r>
              <a:rPr lang="en-US" dirty="0" smtClean="0"/>
              <a:t>][</a:t>
            </a:r>
            <a:r>
              <a:rPr lang="en-US" dirty="0" err="1" smtClean="0"/>
              <a:t>gameNumber</a:t>
            </a:r>
            <a:r>
              <a:rPr lang="en-US" dirty="0" smtClean="0"/>
              <a:t>][row][col];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47" y="578638"/>
            <a:ext cx="2400300" cy="26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3458" y="4458653"/>
            <a:ext cx="480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[ ][ ][ ]  </a:t>
            </a:r>
            <a:r>
              <a:rPr lang="en-US" dirty="0" err="1" smtClean="0"/>
              <a:t>mazesForBeginners</a:t>
            </a:r>
            <a:r>
              <a:rPr lang="en-US" dirty="0" smtClean="0"/>
              <a:t> = game[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];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3457" y="4939189"/>
            <a:ext cx="6603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[ ][ ]  </a:t>
            </a:r>
            <a:r>
              <a:rPr lang="en-US" dirty="0" err="1" smtClean="0"/>
              <a:t>secondMazeForBeginners</a:t>
            </a:r>
            <a:r>
              <a:rPr lang="en-US" dirty="0" smtClean="0"/>
              <a:t> = </a:t>
            </a:r>
            <a:r>
              <a:rPr lang="en-US" dirty="0" err="1" smtClean="0"/>
              <a:t>mazesForBeginners</a:t>
            </a:r>
            <a:r>
              <a:rPr lang="en-US" dirty="0" smtClean="0"/>
              <a:t> [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];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5999"/>
            <a:ext cx="2400300" cy="26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Reasoning on using arrays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Copying Arrays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Copying an array into another array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175" y="1219200"/>
            <a:ext cx="32993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 1, 2, 3, 4};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= -1;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219200"/>
            <a:ext cx="362150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Located at 0x3B memory position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1, 2, 3, 4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located at 0x6A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1, 2, 3, 4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-1, 3, 4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-1, 3, 4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85352"/>
              </p:ext>
            </p:extLst>
          </p:nvPr>
        </p:nvGraphicFramePr>
        <p:xfrm>
          <a:off x="2514600" y="3250525"/>
          <a:ext cx="4853345" cy="3427123"/>
        </p:xfrm>
        <a:graphic>
          <a:graphicData uri="http://schemas.openxmlformats.org/drawingml/2006/table">
            <a:tbl>
              <a:tblPr/>
              <a:tblGrid>
                <a:gridCol w="474220"/>
                <a:gridCol w="111145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</a:tblGrid>
              <a:tr h="3417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7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”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124201" y="5614989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ArrayB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3646" y="5604458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  <p:bldP spid="10" grpId="0" uiExpand="1" build="p" bldLvl="4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01731"/>
              </p:ext>
            </p:extLst>
          </p:nvPr>
        </p:nvGraphicFramePr>
        <p:xfrm>
          <a:off x="2019300" y="1219200"/>
          <a:ext cx="4853345" cy="3427123"/>
        </p:xfrm>
        <a:graphic>
          <a:graphicData uri="http://schemas.openxmlformats.org/drawingml/2006/table">
            <a:tbl>
              <a:tblPr/>
              <a:tblGrid>
                <a:gridCol w="474220"/>
                <a:gridCol w="111145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</a:tblGrid>
              <a:tr h="3417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7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”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0x7B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Copying/Cloning an array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562600"/>
            <a:ext cx="74879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arrayA.size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 //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a new array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// with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same size of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 can copy the contents of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a FOR loop later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Changing any value of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will NOT change the contents of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00400" y="2895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733800" y="2895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2895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724400" y="2895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89854" y="3935354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2094" y="3938944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1062" y="3938944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2211" y="3955272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more numbers</a:t>
            </a:r>
            <a:br>
              <a:rPr lang="en-US" dirty="0" smtClean="0"/>
            </a:br>
            <a:r>
              <a:rPr lang="en-US" dirty="0" smtClean="0"/>
              <a:t>to an existing Array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Increasing array size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91174" y="1385782"/>
            <a:ext cx="3381375" cy="3381167"/>
            <a:chOff x="3705224" y="2838659"/>
            <a:chExt cx="3381375" cy="3381167"/>
          </a:xfrm>
        </p:grpSpPr>
        <p:pic>
          <p:nvPicPr>
            <p:cNvPr id="6" name="Picture 4" descr="https://encrypted-tbn3.gstatic.com/images?q=tbn:ANd9GcSb_u3VEizK7rNJD3IHxRSaHuyz1UzOvgD9B6bkIgbDgen6P0HaOw"/>
            <p:cNvPicPr>
              <a:picLocks noChangeAspect="1" noChangeArrowheads="1"/>
            </p:cNvPicPr>
            <p:nvPr/>
          </p:nvPicPr>
          <p:blipFill>
            <a:blip r:embed="rId2" cstate="print"/>
            <a:srcRect r="13043"/>
            <a:stretch>
              <a:fillRect/>
            </a:stretch>
          </p:blipFill>
          <p:spPr bwMode="auto">
            <a:xfrm>
              <a:off x="4800599" y="4476750"/>
              <a:ext cx="2286000" cy="1743076"/>
            </a:xfrm>
            <a:prstGeom prst="rect">
              <a:avLst/>
            </a:prstGeom>
            <a:noFill/>
          </p:spPr>
        </p:pic>
        <p:sp>
          <p:nvSpPr>
            <p:cNvPr id="7" name="Cloud Callout 6"/>
            <p:cNvSpPr/>
            <p:nvPr/>
          </p:nvSpPr>
          <p:spPr>
            <a:xfrm>
              <a:off x="3705224" y="2838659"/>
              <a:ext cx="3381375" cy="1219200"/>
            </a:xfrm>
            <a:prstGeom prst="cloudCallout">
              <a:avLst>
                <a:gd name="adj1" fmla="val 3222"/>
                <a:gd name="adj2" fmla="val 89889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Can we extend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arrayA</a:t>
              </a:r>
              <a:r>
                <a:rPr lang="en-US" sz="2000" dirty="0" smtClean="0">
                  <a:solidFill>
                    <a:schemeClr val="tx1"/>
                  </a:solidFill>
                </a:rPr>
                <a:t> few bites more?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8519" y="5334000"/>
            <a:ext cx="84545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arrayA.length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+ 3];   //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a new array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for(…)  copy the contents from A to B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the new values to B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// put the new reference in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94249"/>
              </p:ext>
            </p:extLst>
          </p:nvPr>
        </p:nvGraphicFramePr>
        <p:xfrm>
          <a:off x="457200" y="1219200"/>
          <a:ext cx="4853345" cy="3427123"/>
        </p:xfrm>
        <a:graphic>
          <a:graphicData uri="http://schemas.openxmlformats.org/drawingml/2006/table">
            <a:tbl>
              <a:tblPr/>
              <a:tblGrid>
                <a:gridCol w="474220"/>
                <a:gridCol w="111145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</a:tblGrid>
              <a:tr h="3417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7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”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0x7B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Down Arrow 36"/>
          <p:cNvSpPr/>
          <p:nvPr/>
        </p:nvSpPr>
        <p:spPr>
          <a:xfrm>
            <a:off x="1676400" y="2895286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2143125" y="2895286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2600325" y="2895286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3133725" y="2895286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flipV="1">
            <a:off x="3581400" y="4419600"/>
            <a:ext cx="152400" cy="461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flipV="1">
            <a:off x="4038600" y="4419600"/>
            <a:ext cx="152400" cy="461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flipV="1">
            <a:off x="4495798" y="4421824"/>
            <a:ext cx="152400" cy="461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36462" y="1752600"/>
            <a:ext cx="432276" cy="30480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0x7B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45987" y="3957669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38227" y="3961259"/>
            <a:ext cx="40017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07195" y="3961259"/>
            <a:ext cx="38840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71800" y="3962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28999" y="3957669"/>
            <a:ext cx="41799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3929" y="3961259"/>
            <a:ext cx="39513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94447" y="3961259"/>
            <a:ext cx="39358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6086" y="3585880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 bldLvl="4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53" y="3255883"/>
            <a:ext cx="50863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0" y="608585"/>
            <a:ext cx="2438400" cy="22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571471">
            <a:off x="4927384" y="1969668"/>
            <a:ext cx="11430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weekDays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4174" y="176836"/>
            <a:ext cx="3637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8" name="Down Arrow 7"/>
          <p:cNvSpPr/>
          <p:nvPr/>
        </p:nvSpPr>
        <p:spPr>
          <a:xfrm>
            <a:off x="5574174" y="825280"/>
            <a:ext cx="36377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3" y="653871"/>
            <a:ext cx="3036597" cy="19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15501" y="1511080"/>
            <a:ext cx="767702" cy="104957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11803" y="1789131"/>
            <a:ext cx="1447800" cy="466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4389" y="407668"/>
            <a:ext cx="202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weekDays</a:t>
            </a:r>
            <a:r>
              <a:rPr lang="en-US" b="1" dirty="0" smtClean="0">
                <a:solidFill>
                  <a:srgbClr val="FF0000"/>
                </a:solidFill>
              </a:rPr>
              <a:t> = 7;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utchmagonline.com/wp-content/uploads/2012/06/Woman-Thinking.jpeg"/>
          <p:cNvPicPr>
            <a:picLocks noChangeAspect="1" noChangeArrowheads="1"/>
          </p:cNvPicPr>
          <p:nvPr/>
        </p:nvPicPr>
        <p:blipFill rotWithShape="1">
          <a:blip r:embed="rId5" cstate="print"/>
          <a:srcRect l="39463" t="-5977" r="-2187" b="40342"/>
          <a:stretch/>
        </p:blipFill>
        <p:spPr bwMode="auto">
          <a:xfrm>
            <a:off x="974170" y="4571999"/>
            <a:ext cx="1666875" cy="1750473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1119044" y="2615980"/>
            <a:ext cx="4185517" cy="1588351"/>
          </a:xfrm>
          <a:prstGeom prst="cloudCallout">
            <a:avLst>
              <a:gd name="adj1" fmla="val -22822"/>
              <a:gd name="adj2" fmla="val 8250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Would you use this method to create variables for the 40000 Pitt students?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4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50135"/>
            <a:ext cx="5524500" cy="150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51737"/>
            <a:ext cx="4495800" cy="105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0" y="903803"/>
            <a:ext cx="2743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Coworker Presents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381370"/>
            <a:ext cx="27432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Student Presents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304800"/>
            <a:ext cx="5715000" cy="13526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1902735"/>
            <a:ext cx="5715000" cy="135267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6800" y="3505200"/>
            <a:ext cx="2743200" cy="1265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Give me the 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present from the Coworker array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581400"/>
            <a:ext cx="2743200" cy="12084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Give me the 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en-US" sz="2400" baseline="30000" dirty="0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present from the Student array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7985" r="60517"/>
          <a:stretch/>
        </p:blipFill>
        <p:spPr bwMode="auto">
          <a:xfrm>
            <a:off x="1905000" y="4953000"/>
            <a:ext cx="904875" cy="13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0" r="19492"/>
          <a:stretch/>
        </p:blipFill>
        <p:spPr bwMode="auto">
          <a:xfrm>
            <a:off x="5462587" y="5023902"/>
            <a:ext cx="962026" cy="105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1D arrays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70069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553738" cy="18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algn="ctr"/>
            <a:r>
              <a:rPr lang="en-US" dirty="0" smtClean="0"/>
              <a:t>1D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49" y="659219"/>
            <a:ext cx="4529455" cy="15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lutchmagonline.com/wp-content/uploads/2012/06/Woman-Thinking.jpeg"/>
          <p:cNvPicPr>
            <a:picLocks noChangeAspect="1" noChangeArrowheads="1"/>
          </p:cNvPicPr>
          <p:nvPr/>
        </p:nvPicPr>
        <p:blipFill rotWithShape="1">
          <a:blip r:embed="rId3" cstate="print"/>
          <a:srcRect l="39463" t="-5977" r="-2187" b="40342"/>
          <a:stretch/>
        </p:blipFill>
        <p:spPr bwMode="auto">
          <a:xfrm>
            <a:off x="609600" y="4735914"/>
            <a:ext cx="1666875" cy="1750473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09600" y="2779895"/>
            <a:ext cx="4529455" cy="1879820"/>
          </a:xfrm>
          <a:prstGeom prst="cloudCallout">
            <a:avLst>
              <a:gd name="adj1" fmla="val -25404"/>
              <a:gd name="adj2" fmla="val 7006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If I could open that “box” labeled “a”, what would I see inside it?  Will it have all the 12 integer values in it? (thing about the Elephant example)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691820"/>
            <a:ext cx="2817256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array “a” contains a reference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where the array is placed in memory (0x12)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8348" y="5118240"/>
            <a:ext cx="1402962" cy="1066800"/>
            <a:chOff x="953323" y="5486400"/>
            <a:chExt cx="1402962" cy="1066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323" y="5486400"/>
              <a:ext cx="1402962" cy="1066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18814" y="6019800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66"/>
                  </a:solidFill>
                </a:rPr>
                <a:t>a</a:t>
              </a:r>
              <a:endParaRPr lang="en-US" dirty="0"/>
            </a:p>
          </p:txBody>
        </p:sp>
      </p:grpSp>
      <p:sp>
        <p:nvSpPr>
          <p:cNvPr id="7" name="Down Arrow 6"/>
          <p:cNvSpPr/>
          <p:nvPr/>
        </p:nvSpPr>
        <p:spPr>
          <a:xfrm>
            <a:off x="7017292" y="4723446"/>
            <a:ext cx="37162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57635"/>
              </p:ext>
            </p:extLst>
          </p:nvPr>
        </p:nvGraphicFramePr>
        <p:xfrm>
          <a:off x="2233256" y="2280008"/>
          <a:ext cx="6235702" cy="4162425"/>
        </p:xfrm>
        <a:graphic>
          <a:graphicData uri="http://schemas.openxmlformats.org/drawingml/2006/table">
            <a:tbl>
              <a:tblPr/>
              <a:tblGrid>
                <a:gridCol w="609290"/>
                <a:gridCol w="142802"/>
                <a:gridCol w="609290"/>
                <a:gridCol w="609290"/>
                <a:gridCol w="609290"/>
                <a:gridCol w="609290"/>
                <a:gridCol w="609290"/>
                <a:gridCol w="609290"/>
                <a:gridCol w="609290"/>
                <a:gridCol w="609290"/>
                <a:gridCol w="609290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”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228600"/>
            <a:ext cx="153760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dozen = 12;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"/>
            <a:ext cx="416812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[ ]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sensorData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{4.1, 15.3, 7.7, 9.1};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9" y="990600"/>
            <a:ext cx="170751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pi = 3.14;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8" y="1371600"/>
            <a:ext cx="380745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String message = “This is a long string”;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98" y="1729731"/>
            <a:ext cx="238988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daysOfTheWeek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=7;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7" y="2110731"/>
            <a:ext cx="1611339" cy="338554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 letter = ‘A’;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61412" y="512717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53191" y="46782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40833" y="46782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65550" y="46782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65550" y="422730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69633" y="422730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69633" y="3784582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65550" y="3784582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61467" y="3784582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0834" y="3784582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40834" y="423143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49055" y="423143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32613" y="423143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32613" y="3784582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32613" y="4678294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32667" y="4678294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2033" y="4678294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12087" y="4678294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03867" y="4678294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03867" y="422730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12088" y="422730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16171" y="422730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24391" y="422730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24391" y="3788720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20308" y="3788720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07950" y="3788720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12087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03867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03867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12088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824391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16171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16171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824392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49108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40888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888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49109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53136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644916" y="3333588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644916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53137" y="2882595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69633" y="332945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69633" y="2886732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003867" y="3784581"/>
            <a:ext cx="583395" cy="4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7" grpId="0" animBg="1"/>
      <p:bldP spid="48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2D Arrays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1279</TotalTime>
  <Words>812</Words>
  <Application>Microsoft Office PowerPoint</Application>
  <PresentationFormat>On-screen Show (4:3)</PresentationFormat>
  <Paragraphs>452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Chapter 07 Arrays  (not ArrayLists for now)</vt:lpstr>
      <vt:lpstr>Reasoning on using arrays</vt:lpstr>
      <vt:lpstr>PowerPoint Presentation</vt:lpstr>
      <vt:lpstr>PowerPoint Presentation</vt:lpstr>
      <vt:lpstr>Creating 1D arrays</vt:lpstr>
      <vt:lpstr>1D Arrays</vt:lpstr>
      <vt:lpstr>PowerPoint Presentation</vt:lpstr>
      <vt:lpstr>PowerPoint Presentation</vt:lpstr>
      <vt:lpstr>2D Arrays</vt:lpstr>
      <vt:lpstr>2D Arrays (tables)</vt:lpstr>
      <vt:lpstr>3D Arrays</vt:lpstr>
      <vt:lpstr>3D Arrays – Arrays of Tables</vt:lpstr>
      <vt:lpstr>4D Arrays and beyond</vt:lpstr>
      <vt:lpstr>5 year expense data for IRS</vt:lpstr>
      <vt:lpstr>4D Arrays and beyond</vt:lpstr>
      <vt:lpstr>PowerPoint Presentation</vt:lpstr>
      <vt:lpstr>Slicing (N)D arrays  into (N-1)D arrays</vt:lpstr>
      <vt:lpstr>Slicing ND arrays into (N-1)D arrays</vt:lpstr>
      <vt:lpstr>PowerPoint Presentation</vt:lpstr>
      <vt:lpstr>Copying Arrays</vt:lpstr>
      <vt:lpstr>Copying an array into another array</vt:lpstr>
      <vt:lpstr>Copying/Cloning an array</vt:lpstr>
      <vt:lpstr>Adding more numbers to an existing Array</vt:lpstr>
      <vt:lpstr>Increasing array size</vt:lpstr>
    </vt:vector>
  </TitlesOfParts>
  <Company>Westinghouse Electric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ferreipb</dc:creator>
  <cp:lastModifiedBy>ferreipb</cp:lastModifiedBy>
  <cp:revision>43</cp:revision>
  <dcterms:created xsi:type="dcterms:W3CDTF">2017-12-08T18:43:45Z</dcterms:created>
  <dcterms:modified xsi:type="dcterms:W3CDTF">2017-12-09T16:02:46Z</dcterms:modified>
</cp:coreProperties>
</file>